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313" r:id="rId3"/>
    <p:sldId id="315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18" r:id="rId12"/>
    <p:sldId id="319" r:id="rId13"/>
    <p:sldId id="299" r:id="rId14"/>
    <p:sldId id="300" r:id="rId15"/>
    <p:sldId id="301" r:id="rId16"/>
    <p:sldId id="302" r:id="rId17"/>
    <p:sldId id="317" r:id="rId18"/>
    <p:sldId id="320" r:id="rId19"/>
    <p:sldId id="316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12CF08-37B7-40FD-847D-2DACE8B3879F}"/>
              </a:ext>
            </a:extLst>
          </p:cNvPr>
          <p:cNvSpPr/>
          <p:nvPr userDrawn="1"/>
        </p:nvSpPr>
        <p:spPr>
          <a:xfrm>
            <a:off x="0" y="0"/>
            <a:ext cx="12192000" cy="4781550"/>
          </a:xfrm>
          <a:prstGeom prst="rect">
            <a:avLst/>
          </a:prstGeom>
          <a:solidFill>
            <a:srgbClr val="1B17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BCFCF-49BA-44BC-A9FB-CF84F7BA2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8" b="97278" l="2484" r="94617">
                        <a14:foregroundMark x1="17391" y1="7078" x2="17391" y2="7078"/>
                        <a14:foregroundMark x1="19462" y1="2359" x2="19462" y2="2359"/>
                        <a14:foregroundMark x1="95031" y1="20508" x2="95031" y2="20508"/>
                        <a14:foregroundMark x1="49896" y1="97459" x2="49896" y2="97459"/>
                        <a14:foregroundMark x1="7246" y1="53539" x2="7246" y2="53539"/>
                        <a14:foregroundMark x1="2484" y1="17786" x2="2484" y2="17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04" y="5093250"/>
            <a:ext cx="1546297" cy="176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DC2525-0BF3-4EFB-8DB3-F468D7649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2800"/>
          <a:stretch/>
        </p:blipFill>
        <p:spPr>
          <a:xfrm>
            <a:off x="0" y="0"/>
            <a:ext cx="5950424" cy="682435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3DC5E77-1B0A-43DF-8F42-EA22BD2CCA64}"/>
              </a:ext>
            </a:extLst>
          </p:cNvPr>
          <p:cNvSpPr/>
          <p:nvPr userDrawn="1"/>
        </p:nvSpPr>
        <p:spPr>
          <a:xfrm>
            <a:off x="0" y="4781550"/>
            <a:ext cx="12192000" cy="207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77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6795-4801-4549-A80A-A6DA6E81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3C7DB-BED7-4DB1-8D77-713D0A6CF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7E68-41E0-4DAA-A00C-9394DFAD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8BF73-F596-40B8-A8F6-F50058D0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4327-F73D-4E36-8E61-11BF5BFC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10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68510-0B2D-4ACE-9F4D-F660DE6FD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D877B-770C-4D35-934B-C93D4519D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FF3C6-1603-484F-B696-C0D43C64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06F95-BEBF-4238-AFBC-0F0E8BCD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6BF37-8AB7-4B23-B94A-D2C7E92D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90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C61A-80AF-4E6A-ACE8-6EE9BBA0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0" y="870856"/>
            <a:ext cx="12042000" cy="5987143"/>
          </a:xfrm>
        </p:spPr>
        <p:txBody>
          <a:bodyPr>
            <a:normAutofit/>
          </a:bodyPr>
          <a:lstStyle>
            <a:lvl1pPr marL="442913" indent="-263525" algn="just">
              <a:lnSpc>
                <a:spcPct val="114000"/>
              </a:lnSpc>
              <a:spcAft>
                <a:spcPts val="600"/>
              </a:spcAft>
              <a:defRPr sz="2400" b="0" cap="none" baseline="0">
                <a:solidFill>
                  <a:srgbClr val="1B176C"/>
                </a:solidFill>
                <a:latin typeface="Gill Sans MT" panose="020B0502020104020203" pitchFamily="34" charset="0"/>
              </a:defRPr>
            </a:lvl1pPr>
            <a:lvl2pPr algn="just">
              <a:lnSpc>
                <a:spcPct val="114000"/>
              </a:lnSpc>
              <a:defRPr sz="2400" b="0" cap="none" baseline="0">
                <a:solidFill>
                  <a:srgbClr val="1B176C"/>
                </a:solidFill>
                <a:latin typeface="Gill Sans MT" panose="020B0502020104020203" pitchFamily="34" charset="0"/>
              </a:defRPr>
            </a:lvl2pPr>
            <a:lvl3pPr algn="just">
              <a:lnSpc>
                <a:spcPct val="114000"/>
              </a:lnSpc>
              <a:defRPr sz="2400" b="0" cap="none" baseline="0">
                <a:solidFill>
                  <a:srgbClr val="1B176C"/>
                </a:solidFill>
                <a:latin typeface="Gill Sans MT" panose="020B0502020104020203" pitchFamily="34" charset="0"/>
              </a:defRPr>
            </a:lvl3pPr>
            <a:lvl4pPr algn="just">
              <a:lnSpc>
                <a:spcPct val="114000"/>
              </a:lnSpc>
              <a:defRPr sz="2400" b="0" cap="none" baseline="0">
                <a:solidFill>
                  <a:srgbClr val="1B176C"/>
                </a:solidFill>
                <a:latin typeface="Gill Sans MT" panose="020B0502020104020203" pitchFamily="34" charset="0"/>
              </a:defRPr>
            </a:lvl4pPr>
            <a:lvl5pPr algn="just">
              <a:lnSpc>
                <a:spcPct val="114000"/>
              </a:lnSpc>
              <a:defRPr sz="2400" b="0" cap="none" baseline="0">
                <a:solidFill>
                  <a:srgbClr val="1B176C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1BB18-BFDC-4EB6-8FCB-15576214C605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1B176C"/>
          </a:solidFill>
          <a:ln>
            <a:solidFill>
              <a:srgbClr val="1A1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D3DA0-E9ED-48F2-9988-64984252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9" y="1"/>
            <a:ext cx="11520000" cy="720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56C06EB-8335-400C-831E-01CCAC97B6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243" y="43644"/>
            <a:ext cx="56532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4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052D-0D77-4639-904A-6FE300EE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C72A6-BA48-44DA-9960-677FA31BA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BCF40-7E3C-4088-B19D-6E32223F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B3C59-B6DA-4A6A-B3E6-D399801A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EA04-84F0-43F7-A7F2-FA89FF3D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8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6872-891E-4427-A4E2-CB4C65CC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93A4D-02EA-4BE7-A4A7-D187148A8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10DF1-E019-4BBC-8FDC-F5F368D8F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4495-D0A5-4EA8-AE7D-07273C22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B9663-F995-4A4B-8616-069335B5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2C07A-23E3-457E-B052-6D4E5A14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29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401A-314E-4F1B-B0C7-C356C1CA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CA883-8B6D-4517-ADE3-1AC438A49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FF2E2-12EF-406B-8017-1AF30B279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19154-7A01-4E6B-BE64-7C220F027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96AAE-5DCA-4718-AFC0-50545AAC7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7665F-84E6-49D3-AAFE-5D0572F4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8A023-4307-465A-97F7-936192DC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26B26-0E19-4366-835A-8BB4CCC9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18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B363-483D-4ED8-A96C-115951B2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70F3C-A449-4AF5-AC73-3B75C058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CA2A5-C107-42B6-8D90-8E47C739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D75F-438F-45E3-925C-A7326609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2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AD4D3-0531-4540-9019-48167627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90E14-B728-4691-98E9-20850814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6174-9381-4A54-8D2E-7D8B458E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10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01C2-58CB-4B92-B4A5-A71D6284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0B1EA-3AC3-41F9-8B2A-8F382D07C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61127-30E5-4879-8236-C6BD6BDA3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54BDD-D8F1-4323-AA5E-7B31F78D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53E92-9257-4813-A356-A495CA41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6FE4A-0753-4ACA-AFED-A89BD0F8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63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3D03-AF99-4676-A596-F9A5F9FE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35161-B47A-4A37-90A9-2592BC7A3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D60BD-2430-4C4A-BFC7-1B7670BE6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1FFFB-1F0D-42AF-9CBE-53B7AFA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430E6-C9EE-4F4C-928C-58D8425A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6100C-016C-4865-8371-5835A25A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8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D46B2-A36A-4412-88CE-2AF2607D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18974-432E-48E7-9928-563D62780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35E8-2C8F-4F62-8464-C9671C634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1F20-294E-44B9-88F8-9E42E69673DD}" type="datetimeFigureOut">
              <a:rPr lang="en-GB" smtClean="0"/>
              <a:t>24/06/2021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18373-F43F-49E6-A43E-62E4721FA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1C776-0849-4A0E-9919-5CA06D668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A21E-2B02-46D1-847F-6C2D58573A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9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CB3EAA-F82A-45F0-B9F2-2ADAF562B2EC}"/>
              </a:ext>
            </a:extLst>
          </p:cNvPr>
          <p:cNvSpPr txBox="1">
            <a:spLocks/>
          </p:cNvSpPr>
          <p:nvPr/>
        </p:nvSpPr>
        <p:spPr>
          <a:xfrm>
            <a:off x="0" y="321251"/>
            <a:ext cx="12192000" cy="30791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Trajan Pro" panose="02020502050506020301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New Year 7 </a:t>
            </a:r>
          </a:p>
          <a:p>
            <a:r>
              <a:rPr lang="en-US" dirty="0" smtClean="0"/>
              <a:t>‘Parents Welcome Evening’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156BCC-D2E5-46AD-B07F-B87729C9F4B7}"/>
              </a:ext>
            </a:extLst>
          </p:cNvPr>
          <p:cNvGrpSpPr/>
          <p:nvPr/>
        </p:nvGrpSpPr>
        <p:grpSpPr>
          <a:xfrm>
            <a:off x="3432346" y="5349875"/>
            <a:ext cx="5338715" cy="1080000"/>
            <a:chOff x="2401832" y="5349875"/>
            <a:chExt cx="5338715" cy="1080000"/>
          </a:xfrm>
        </p:grpSpPr>
        <p:pic>
          <p:nvPicPr>
            <p:cNvPr id="6" name="Picture 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F1733C5-6AB4-40DC-9327-2332AA143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32" y="5349875"/>
              <a:ext cx="946715" cy="108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BB7E39-D99B-4E75-A2D9-F7767A3EF851}"/>
                </a:ext>
              </a:extLst>
            </p:cNvPr>
            <p:cNvSpPr txBox="1"/>
            <p:nvPr/>
          </p:nvSpPr>
          <p:spPr>
            <a:xfrm>
              <a:off x="3348547" y="5607471"/>
              <a:ext cx="4392000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GB" sz="3200" cap="small" dirty="0">
                  <a:solidFill>
                    <a:srgbClr val="1A186C"/>
                  </a:solidFill>
                  <a:latin typeface="Gill Sans MT" panose="020B0502020104020203" pitchFamily="34" charset="0"/>
                </a:rPr>
                <a:t>The John Fisher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9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 algn="ctr">
              <a:buNone/>
            </a:pPr>
            <a:r>
              <a:rPr lang="en-GB" sz="6600" b="1" dirty="0" smtClean="0">
                <a:solidFill>
                  <a:srgbClr val="FF0000"/>
                </a:solidFill>
              </a:rPr>
              <a:t>Be Positive</a:t>
            </a:r>
          </a:p>
          <a:p>
            <a:pPr marL="179388" indent="0" algn="ctr">
              <a:buNone/>
            </a:pPr>
            <a:r>
              <a:rPr lang="en-GB" sz="6600" b="1" dirty="0" smtClean="0">
                <a:solidFill>
                  <a:srgbClr val="FF0000"/>
                </a:solidFill>
              </a:rPr>
              <a:t>Be Prepared</a:t>
            </a:r>
          </a:p>
          <a:p>
            <a:pPr marL="179388" indent="0" algn="ctr">
              <a:buNone/>
            </a:pPr>
            <a:r>
              <a:rPr lang="en-GB" sz="6600" b="1" dirty="0" smtClean="0">
                <a:solidFill>
                  <a:srgbClr val="FF0000"/>
                </a:solidFill>
              </a:rPr>
              <a:t>Do Your Best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Fell’s advice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dirty="0"/>
              <a:t>Form Tutor and Director of Learning </a:t>
            </a:r>
            <a:endParaRPr lang="en-GB" sz="2800" dirty="0" smtClean="0"/>
          </a:p>
          <a:p>
            <a:r>
              <a:rPr lang="en-GB" sz="2800" dirty="0" smtClean="0"/>
              <a:t>Pink Lanyards</a:t>
            </a:r>
          </a:p>
          <a:p>
            <a:r>
              <a:rPr lang="en-GB" sz="2800" dirty="0" smtClean="0"/>
              <a:t>Wellbeing Ambassadors </a:t>
            </a:r>
          </a:p>
          <a:p>
            <a:r>
              <a:rPr lang="en-GB" sz="2800" dirty="0" smtClean="0"/>
              <a:t>Inclusion Team</a:t>
            </a:r>
          </a:p>
          <a:p>
            <a:r>
              <a:rPr lang="en-GB" sz="2800" dirty="0" smtClean="0"/>
              <a:t>Wellbeing Garden</a:t>
            </a:r>
          </a:p>
          <a:p>
            <a:r>
              <a:rPr lang="en-GB" sz="2800" dirty="0" err="1" smtClean="0"/>
              <a:t>Talkeasy</a:t>
            </a:r>
            <a:r>
              <a:rPr lang="en-GB" sz="2800" dirty="0" smtClean="0"/>
              <a:t> Trust</a:t>
            </a:r>
          </a:p>
          <a:p>
            <a:r>
              <a:rPr lang="en-GB" sz="2800" dirty="0" smtClean="0"/>
              <a:t>Transition Support Sessions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Wellbeing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7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164" y="1"/>
            <a:ext cx="64239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Edulink</a:t>
            </a:r>
            <a:endParaRPr lang="en-GB" sz="2800" dirty="0" smtClean="0"/>
          </a:p>
          <a:p>
            <a:r>
              <a:rPr lang="en-GB" sz="2800" dirty="0" smtClean="0"/>
              <a:t>Satchel One (Show My Homework)</a:t>
            </a:r>
          </a:p>
          <a:p>
            <a:r>
              <a:rPr lang="en-GB" sz="2800" dirty="0" smtClean="0"/>
              <a:t>Parent Pay</a:t>
            </a:r>
          </a:p>
          <a:p>
            <a:r>
              <a:rPr lang="en-GB" sz="2800" dirty="0" smtClean="0"/>
              <a:t>Support</a:t>
            </a:r>
          </a:p>
          <a:p>
            <a:r>
              <a:rPr lang="en-GB" sz="2800" dirty="0" smtClean="0"/>
              <a:t>Talk about the school day</a:t>
            </a:r>
          </a:p>
          <a:p>
            <a:r>
              <a:rPr lang="en-GB" sz="2800" dirty="0" smtClean="0"/>
              <a:t>Reading</a:t>
            </a:r>
          </a:p>
          <a:p>
            <a:r>
              <a:rPr lang="en-GB" sz="2800" dirty="0" smtClean="0"/>
              <a:t>Work with us and together we will develop your son to reach his full potential as a student, a Catholic and as a person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0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570" y="976763"/>
            <a:ext cx="4249783" cy="3374573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Via </a:t>
            </a:r>
            <a:r>
              <a:rPr lang="en-GB" dirty="0" err="1"/>
              <a:t>E</a:t>
            </a:r>
            <a:r>
              <a:rPr lang="en-GB" dirty="0" err="1" smtClean="0"/>
              <a:t>dulink</a:t>
            </a:r>
            <a:endParaRPr lang="en-GB" dirty="0" smtClean="0"/>
          </a:p>
          <a:p>
            <a:r>
              <a:rPr lang="en-GB" dirty="0" smtClean="0"/>
              <a:t>Achievement points</a:t>
            </a:r>
          </a:p>
          <a:p>
            <a:r>
              <a:rPr lang="en-GB" dirty="0" smtClean="0"/>
              <a:t>Bronze to Platinum Awards</a:t>
            </a:r>
          </a:p>
          <a:p>
            <a:r>
              <a:rPr lang="en-GB" dirty="0" smtClean="0"/>
              <a:t>Achiever of the Week</a:t>
            </a:r>
          </a:p>
          <a:p>
            <a:r>
              <a:rPr lang="en-GB" dirty="0" smtClean="0"/>
              <a:t>Bi-weekly Form Cup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Rewards and Opportunities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60964" y="953401"/>
            <a:ext cx="3946436" cy="222939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442913" indent="-263525" algn="just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House Captain</a:t>
            </a:r>
          </a:p>
          <a:p>
            <a:r>
              <a:rPr lang="en-GB" dirty="0" smtClean="0"/>
              <a:t>School Council Rep</a:t>
            </a:r>
          </a:p>
          <a:p>
            <a:r>
              <a:rPr lang="en-GB" dirty="0" smtClean="0"/>
              <a:t>Wellbeing Ambassadors </a:t>
            </a:r>
          </a:p>
          <a:p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546011" y="976763"/>
            <a:ext cx="3450047" cy="222939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42913" indent="-263525" algn="just" defTabSz="9144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 cap="none" baseline="0">
                <a:solidFill>
                  <a:srgbClr val="1B176C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Extracurricular activities:</a:t>
            </a:r>
          </a:p>
          <a:p>
            <a:r>
              <a:rPr lang="en-GB" dirty="0" smtClean="0"/>
              <a:t>Sport</a:t>
            </a:r>
          </a:p>
          <a:p>
            <a:r>
              <a:rPr lang="en-GB" dirty="0" smtClean="0"/>
              <a:t>Music</a:t>
            </a:r>
          </a:p>
          <a:p>
            <a:r>
              <a:rPr lang="en-GB" dirty="0" smtClean="0"/>
              <a:t>Clubs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919" y="3462920"/>
            <a:ext cx="5762244" cy="32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Students make the wrong choices sometimes </a:t>
            </a:r>
          </a:p>
          <a:p>
            <a:r>
              <a:rPr lang="en-GB" sz="2800" dirty="0" smtClean="0"/>
              <a:t>Via </a:t>
            </a:r>
            <a:r>
              <a:rPr lang="en-GB" sz="2800" dirty="0" err="1" smtClean="0"/>
              <a:t>Edulink</a:t>
            </a:r>
            <a:endParaRPr lang="en-GB" sz="2800" dirty="0" smtClean="0"/>
          </a:p>
          <a:p>
            <a:r>
              <a:rPr lang="en-GB" sz="2800" dirty="0" smtClean="0"/>
              <a:t>Behaviour Points</a:t>
            </a:r>
          </a:p>
          <a:p>
            <a:r>
              <a:rPr lang="en-GB" sz="2800" dirty="0" smtClean="0"/>
              <a:t>Behaviour Ladder</a:t>
            </a:r>
          </a:p>
          <a:p>
            <a:r>
              <a:rPr lang="en-GB" sz="2800" dirty="0" smtClean="0"/>
              <a:t>Contact from Form Tutor, Mr Fell, Mr Evans</a:t>
            </a:r>
          </a:p>
          <a:p>
            <a:r>
              <a:rPr lang="en-GB" sz="2800" dirty="0" smtClean="0"/>
              <a:t>Parents are not present in classrooms or on the playground</a:t>
            </a:r>
          </a:p>
          <a:p>
            <a:r>
              <a:rPr lang="en-GB" sz="2800" dirty="0" smtClean="0"/>
              <a:t>We investigate and come to conclusions based on the evidence we have and the context of the incident</a:t>
            </a:r>
          </a:p>
          <a:p>
            <a:r>
              <a:rPr lang="en-GB" sz="2800" dirty="0" smtClean="0"/>
              <a:t>Once the consequence is served, we expect the students to learn from it and to not repeat it.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Behaviour/Consequences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8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570" y="870856"/>
            <a:ext cx="8985705" cy="598714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Lots of teachers</a:t>
            </a:r>
          </a:p>
          <a:p>
            <a:r>
              <a:rPr lang="en-GB" dirty="0" smtClean="0"/>
              <a:t>Lots of subjects</a:t>
            </a:r>
          </a:p>
          <a:p>
            <a:r>
              <a:rPr lang="en-GB" dirty="0" smtClean="0"/>
              <a:t>Lots of classrooms</a:t>
            </a:r>
          </a:p>
          <a:p>
            <a:r>
              <a:rPr lang="en-GB" dirty="0" smtClean="0"/>
              <a:t>Big school site</a:t>
            </a:r>
          </a:p>
          <a:p>
            <a:r>
              <a:rPr lang="en-GB" dirty="0" smtClean="0"/>
              <a:t>Youngest in the school</a:t>
            </a:r>
          </a:p>
          <a:p>
            <a:r>
              <a:rPr lang="en-GB" dirty="0" smtClean="0"/>
              <a:t>Travelling to and from school</a:t>
            </a:r>
          </a:p>
          <a:p>
            <a:r>
              <a:rPr lang="en-GB" dirty="0" smtClean="0"/>
              <a:t>High expectations of behaviour and academic progress</a:t>
            </a:r>
          </a:p>
          <a:p>
            <a:r>
              <a:rPr lang="en-GB" dirty="0" smtClean="0"/>
              <a:t>Homework</a:t>
            </a:r>
          </a:p>
          <a:p>
            <a:r>
              <a:rPr lang="en-GB" dirty="0" smtClean="0"/>
              <a:t>189 students together</a:t>
            </a:r>
          </a:p>
          <a:p>
            <a:r>
              <a:rPr lang="en-GB" dirty="0" smtClean="0"/>
              <a:t>Developing new relationships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570" y="0"/>
            <a:ext cx="11520000" cy="720000"/>
          </a:xfrm>
        </p:spPr>
        <p:txBody>
          <a:bodyPr/>
          <a:lstStyle/>
          <a:p>
            <a:r>
              <a:rPr lang="en-GB" dirty="0" smtClean="0"/>
              <a:t>Primary School vs Secondary School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86625" y="1063660"/>
            <a:ext cx="3971925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New Challenges, New Opportunities 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Welcome Booklet: </a:t>
            </a:r>
            <a:r>
              <a:rPr lang="en-US" sz="2800" dirty="0" smtClean="0"/>
              <a:t>This Week (Please read Permissions Page and log into </a:t>
            </a:r>
            <a:r>
              <a:rPr lang="en-US" sz="2800" dirty="0" err="1" smtClean="0"/>
              <a:t>Edulink</a:t>
            </a:r>
            <a:r>
              <a:rPr lang="en-US" sz="2800" dirty="0" smtClean="0"/>
              <a:t> to confirm)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Tutor Profiles: </a:t>
            </a:r>
            <a:r>
              <a:rPr lang="en-US" sz="2800" dirty="0" smtClean="0"/>
              <a:t>Next week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Zoom meetings with Form Tutor and Director of Learning: </a:t>
            </a:r>
            <a:r>
              <a:rPr lang="en-US" sz="2800" dirty="0" smtClean="0"/>
              <a:t>Details to follow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Welcome Videos: </a:t>
            </a:r>
            <a:r>
              <a:rPr lang="en-US" sz="2800" dirty="0" smtClean="0"/>
              <a:t>On website from next week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Parentpay</a:t>
            </a:r>
            <a:r>
              <a:rPr lang="en-US" sz="2800" dirty="0" smtClean="0">
                <a:solidFill>
                  <a:srgbClr val="FF0000"/>
                </a:solidFill>
              </a:rPr>
              <a:t> letter: </a:t>
            </a:r>
            <a:r>
              <a:rPr lang="en-US" sz="2800" dirty="0" smtClean="0"/>
              <a:t>Sent this week</a:t>
            </a:r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Enrichment </a:t>
            </a:r>
            <a:r>
              <a:rPr lang="en-US" sz="2800" dirty="0">
                <a:solidFill>
                  <a:srgbClr val="FF0000"/>
                </a:solidFill>
              </a:rPr>
              <a:t>Week– w/c </a:t>
            </a:r>
            <a:r>
              <a:rPr lang="en-US" sz="2800" dirty="0" smtClean="0">
                <a:solidFill>
                  <a:srgbClr val="FF0000"/>
                </a:solidFill>
              </a:rPr>
              <a:t>23</a:t>
            </a:r>
            <a:r>
              <a:rPr lang="en-US" sz="2800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dirty="0" smtClean="0">
                <a:solidFill>
                  <a:srgbClr val="FF0000"/>
                </a:solidFill>
              </a:rPr>
              <a:t>August: </a:t>
            </a:r>
            <a:r>
              <a:rPr lang="en-US" sz="2800" dirty="0" smtClean="0"/>
              <a:t>Confirm attendance via </a:t>
            </a:r>
            <a:r>
              <a:rPr lang="en-US" sz="2800" dirty="0" err="1" smtClean="0"/>
              <a:t>Edulink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New Year Start: </a:t>
            </a:r>
            <a:r>
              <a:rPr lang="en-US" sz="2800" dirty="0" smtClean="0"/>
              <a:t>we will communicate the arrangements for September in the light of Government advice 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CATs / NGST/ NGRT </a:t>
            </a:r>
            <a:r>
              <a:rPr lang="en-US" sz="2800" dirty="0" smtClean="0">
                <a:solidFill>
                  <a:srgbClr val="FF0000"/>
                </a:solidFill>
              </a:rPr>
              <a:t>testing: </a:t>
            </a:r>
            <a:r>
              <a:rPr lang="en-US" sz="2800" dirty="0" smtClean="0"/>
              <a:t>September </a:t>
            </a:r>
            <a:endParaRPr lang="en-US" sz="28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What's Next…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69" y="1022825"/>
            <a:ext cx="12041188" cy="45604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Bushcraft</a:t>
            </a:r>
            <a:r>
              <a:rPr lang="en-GB" dirty="0" smtClean="0"/>
              <a:t> - </a:t>
            </a:r>
            <a:r>
              <a:rPr lang="en-US" dirty="0" smtClean="0"/>
              <a:t>2 </a:t>
            </a:r>
            <a:r>
              <a:rPr lang="en-US" dirty="0"/>
              <a:t>day residential – 23</a:t>
            </a:r>
            <a:r>
              <a:rPr lang="en-US" baseline="30000" dirty="0"/>
              <a:t>rd</a:t>
            </a:r>
            <a:r>
              <a:rPr lang="en-US" dirty="0"/>
              <a:t>/24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September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7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 algn="ctr">
              <a:buNone/>
            </a:pPr>
            <a:r>
              <a:rPr lang="en-GB" sz="7200" b="1" dirty="0" smtClean="0"/>
              <a:t>Mr Street</a:t>
            </a:r>
          </a:p>
          <a:p>
            <a:pPr marL="179388" indent="0" algn="ctr">
              <a:buNone/>
            </a:pPr>
            <a:r>
              <a:rPr lang="en-GB" sz="7200" dirty="0" smtClean="0"/>
              <a:t>Head of Sport</a:t>
            </a:r>
            <a:endParaRPr lang="en-GB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0" algn="ctr">
              <a:buNone/>
            </a:pPr>
            <a:r>
              <a:rPr lang="en-US" sz="5400" dirty="0" err="1" smtClean="0"/>
              <a:t>Mr</a:t>
            </a:r>
            <a:r>
              <a:rPr lang="en-US" sz="5400" dirty="0" smtClean="0"/>
              <a:t> Evans – Assistant </a:t>
            </a:r>
            <a:r>
              <a:rPr lang="en-US" sz="5400" dirty="0" err="1" smtClean="0"/>
              <a:t>Headteacher</a:t>
            </a:r>
            <a:endParaRPr lang="en-US" sz="5400" dirty="0" smtClean="0"/>
          </a:p>
          <a:p>
            <a:pPr marL="179388" indent="0" algn="ctr">
              <a:buNone/>
            </a:pPr>
            <a:r>
              <a:rPr lang="en-US" sz="5400" dirty="0" err="1" smtClean="0"/>
              <a:t>Mr</a:t>
            </a:r>
            <a:r>
              <a:rPr lang="en-US" sz="5400" dirty="0" smtClean="0"/>
              <a:t> </a:t>
            </a:r>
            <a:r>
              <a:rPr lang="en-US" sz="5400" dirty="0"/>
              <a:t>Fell – Year 7 Director of </a:t>
            </a:r>
            <a:r>
              <a:rPr lang="en-US" sz="5400" dirty="0" smtClean="0"/>
              <a:t>Learning</a:t>
            </a:r>
          </a:p>
          <a:p>
            <a:pPr marL="179388" indent="0" algn="ctr">
              <a:buNone/>
            </a:pPr>
            <a:r>
              <a:rPr lang="en-US" sz="5400" dirty="0" smtClean="0"/>
              <a:t>Mr Street – Head of Sport</a:t>
            </a:r>
          </a:p>
          <a:p>
            <a:pPr marL="179388" indent="0" algn="ctr">
              <a:buNone/>
            </a:pPr>
            <a:r>
              <a:rPr lang="en-GB" sz="5400" dirty="0"/>
              <a:t>Mr </a:t>
            </a:r>
            <a:r>
              <a:rPr lang="en-GB" sz="5400" dirty="0" err="1"/>
              <a:t>McCullagh</a:t>
            </a:r>
            <a:r>
              <a:rPr lang="en-GB" sz="5400" dirty="0"/>
              <a:t> - </a:t>
            </a:r>
            <a:r>
              <a:rPr lang="en-GB" sz="5400" dirty="0" err="1"/>
              <a:t>Headteacher</a:t>
            </a:r>
            <a:endParaRPr lang="en-GB" sz="5400" dirty="0"/>
          </a:p>
          <a:p>
            <a:endParaRPr lang="en-GB" sz="32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Evening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5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12BF95-5664-4F41-B261-00999B877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16787" r="14553"/>
          <a:stretch/>
        </p:blipFill>
        <p:spPr>
          <a:xfrm>
            <a:off x="2011681" y="818606"/>
            <a:ext cx="8351520" cy="60393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34C78C-1DE4-4A40-9B4D-6FBFE00E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John Fisher Sports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New Akuma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EA66-4FF8-6241-A44C-977F7351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b="53450"/>
          <a:stretch/>
        </p:blipFill>
        <p:spPr>
          <a:xfrm>
            <a:off x="0" y="720001"/>
            <a:ext cx="12192000" cy="612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9BCEE-1FA7-034A-BC55-48B9B63E6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1"/>
            <a:ext cx="12192000" cy="61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New Akuma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EA66-4FF8-6241-A44C-977F7351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b="53450"/>
          <a:stretch/>
        </p:blipFill>
        <p:spPr>
          <a:xfrm>
            <a:off x="0" y="720001"/>
            <a:ext cx="12192000" cy="61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New Akuma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EA66-4FF8-6241-A44C-977F7351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b="53450"/>
          <a:stretch/>
        </p:blipFill>
        <p:spPr>
          <a:xfrm>
            <a:off x="0" y="720001"/>
            <a:ext cx="12192000" cy="612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1E185-E34B-C347-875F-D364B441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85"/>
          <a:stretch/>
        </p:blipFill>
        <p:spPr>
          <a:xfrm>
            <a:off x="0" y="720001"/>
            <a:ext cx="12192000" cy="61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New Akuma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EA66-4FF8-6241-A44C-977F7351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b="53450"/>
          <a:stretch/>
        </p:blipFill>
        <p:spPr>
          <a:xfrm>
            <a:off x="0" y="720001"/>
            <a:ext cx="12192000" cy="612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1E185-E34B-C347-875F-D364B441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85"/>
          <a:stretch/>
        </p:blipFill>
        <p:spPr>
          <a:xfrm>
            <a:off x="0" y="720001"/>
            <a:ext cx="12192000" cy="613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02410-7829-4442-8E7B-C6C332655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2" t="9824" r="2799" b="70292"/>
          <a:stretch/>
        </p:blipFill>
        <p:spPr>
          <a:xfrm>
            <a:off x="0" y="720000"/>
            <a:ext cx="12191999" cy="61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New Akuma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EA66-4FF8-6241-A44C-977F7351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b="53450"/>
          <a:stretch/>
        </p:blipFill>
        <p:spPr>
          <a:xfrm>
            <a:off x="0" y="720001"/>
            <a:ext cx="12192000" cy="612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1E185-E34B-C347-875F-D364B441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85"/>
          <a:stretch/>
        </p:blipFill>
        <p:spPr>
          <a:xfrm>
            <a:off x="0" y="720001"/>
            <a:ext cx="12192000" cy="613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02410-7829-4442-8E7B-C6C332655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2" t="9824" r="2799" b="70292"/>
          <a:stretch/>
        </p:blipFill>
        <p:spPr>
          <a:xfrm>
            <a:off x="0" y="720000"/>
            <a:ext cx="12191999" cy="612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7F485-1262-9446-A836-4BC6FB5B8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07" b="33801"/>
          <a:stretch/>
        </p:blipFill>
        <p:spPr>
          <a:xfrm>
            <a:off x="-1" y="720000"/>
            <a:ext cx="12192001" cy="6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New Akuma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EA66-4FF8-6241-A44C-977F7351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b="53450"/>
          <a:stretch/>
        </p:blipFill>
        <p:spPr>
          <a:xfrm>
            <a:off x="0" y="720001"/>
            <a:ext cx="12192000" cy="612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1E185-E34B-C347-875F-D364B441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85"/>
          <a:stretch/>
        </p:blipFill>
        <p:spPr>
          <a:xfrm>
            <a:off x="0" y="720001"/>
            <a:ext cx="12192000" cy="613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02410-7829-4442-8E7B-C6C332655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2" t="9824" r="2799" b="70292"/>
          <a:stretch/>
        </p:blipFill>
        <p:spPr>
          <a:xfrm>
            <a:off x="0" y="720000"/>
            <a:ext cx="12191999" cy="612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7F485-1262-9446-A836-4BC6FB5B8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07" b="33801"/>
          <a:stretch/>
        </p:blipFill>
        <p:spPr>
          <a:xfrm>
            <a:off x="-1" y="720000"/>
            <a:ext cx="12192001" cy="644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5899D-5CD9-B640-BD1D-9BEBC283C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12" r="3198" b="20234"/>
          <a:stretch/>
        </p:blipFill>
        <p:spPr>
          <a:xfrm>
            <a:off x="-12" y="731361"/>
            <a:ext cx="12192013" cy="61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New Akuma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EA66-4FF8-6241-A44C-977F7351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b="53450"/>
          <a:stretch/>
        </p:blipFill>
        <p:spPr>
          <a:xfrm>
            <a:off x="0" y="720001"/>
            <a:ext cx="12192000" cy="612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1E185-E34B-C347-875F-D364B441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85"/>
          <a:stretch/>
        </p:blipFill>
        <p:spPr>
          <a:xfrm>
            <a:off x="0" y="720001"/>
            <a:ext cx="12192000" cy="613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02410-7829-4442-8E7B-C6C332655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2" t="9824" r="2799" b="70292"/>
          <a:stretch/>
        </p:blipFill>
        <p:spPr>
          <a:xfrm>
            <a:off x="0" y="720000"/>
            <a:ext cx="12191999" cy="612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7F485-1262-9446-A836-4BC6FB5B8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07" b="33801"/>
          <a:stretch/>
        </p:blipFill>
        <p:spPr>
          <a:xfrm>
            <a:off x="-1" y="720000"/>
            <a:ext cx="12192001" cy="644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5899D-5CD9-B640-BD1D-9BEBC283C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12" r="3198" b="20234"/>
          <a:stretch/>
        </p:blipFill>
        <p:spPr>
          <a:xfrm>
            <a:off x="-12" y="731361"/>
            <a:ext cx="12192013" cy="6126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B6571D-1090-6C42-9E61-97CBA7384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045"/>
          <a:stretch/>
        </p:blipFill>
        <p:spPr>
          <a:xfrm>
            <a:off x="0" y="709112"/>
            <a:ext cx="12192000" cy="64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New Akuma Range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EA66-4FF8-6241-A44C-977F7351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61" b="53450"/>
          <a:stretch/>
        </p:blipFill>
        <p:spPr>
          <a:xfrm>
            <a:off x="0" y="720001"/>
            <a:ext cx="12192000" cy="612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1E185-E34B-C347-875F-D364B441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85"/>
          <a:stretch/>
        </p:blipFill>
        <p:spPr>
          <a:xfrm>
            <a:off x="0" y="720001"/>
            <a:ext cx="12192000" cy="613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02410-7829-4442-8E7B-C6C3326550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2" t="9824" r="2799" b="70292"/>
          <a:stretch/>
        </p:blipFill>
        <p:spPr>
          <a:xfrm>
            <a:off x="0" y="720000"/>
            <a:ext cx="12191999" cy="612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7F485-1262-9446-A836-4BC6FB5B8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07" b="33801"/>
          <a:stretch/>
        </p:blipFill>
        <p:spPr>
          <a:xfrm>
            <a:off x="-1" y="720000"/>
            <a:ext cx="12192001" cy="644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5899D-5CD9-B640-BD1D-9BEBC283C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12" r="3198" b="20234"/>
          <a:stretch/>
        </p:blipFill>
        <p:spPr>
          <a:xfrm>
            <a:off x="-12" y="731361"/>
            <a:ext cx="12192013" cy="6126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B6571D-1090-6C42-9E61-97CBA7384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045"/>
          <a:stretch/>
        </p:blipFill>
        <p:spPr>
          <a:xfrm>
            <a:off x="0" y="709112"/>
            <a:ext cx="12192000" cy="6442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82C22-7527-8144-BCBC-466D33C385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063"/>
          <a:stretch/>
        </p:blipFill>
        <p:spPr>
          <a:xfrm>
            <a:off x="0" y="719999"/>
            <a:ext cx="12192000" cy="64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 algn="ctr">
              <a:buNone/>
            </a:pPr>
            <a:r>
              <a:rPr lang="en-GB" sz="7200" b="1" dirty="0" smtClean="0"/>
              <a:t>Mr </a:t>
            </a:r>
            <a:r>
              <a:rPr lang="en-GB" sz="7200" b="1" dirty="0" err="1" smtClean="0"/>
              <a:t>McCullagh</a:t>
            </a:r>
            <a:endParaRPr lang="en-GB" sz="7200" b="1" dirty="0" smtClean="0"/>
          </a:p>
          <a:p>
            <a:pPr marL="179388" indent="0" algn="ctr">
              <a:buNone/>
            </a:pPr>
            <a:r>
              <a:rPr lang="en-GB" sz="7200" dirty="0" err="1" smtClean="0"/>
              <a:t>Headteacher</a:t>
            </a:r>
            <a:r>
              <a:rPr lang="en-GB" sz="7200" dirty="0" smtClean="0"/>
              <a:t> </a:t>
            </a:r>
            <a:endParaRPr lang="en-GB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 algn="ctr">
              <a:buNone/>
            </a:pPr>
            <a:r>
              <a:rPr lang="en-GB" sz="7200" b="1" dirty="0" smtClean="0"/>
              <a:t>Mr Fell</a:t>
            </a:r>
          </a:p>
          <a:p>
            <a:pPr marL="179388" indent="0" algn="ctr">
              <a:buNone/>
            </a:pPr>
            <a:r>
              <a:rPr lang="en-GB" sz="7200" dirty="0" smtClean="0"/>
              <a:t>Year 7 Director of Learning</a:t>
            </a:r>
            <a:endParaRPr lang="en-GB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Joining </a:t>
            </a:r>
            <a:r>
              <a:rPr lang="en-GB" dirty="0"/>
              <a:t>Secondary School is a significant and important step in your sons education and life</a:t>
            </a:r>
          </a:p>
          <a:p>
            <a:r>
              <a:rPr lang="en-GB" dirty="0"/>
              <a:t>How are you feeling about it?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64" y="2110417"/>
            <a:ext cx="6905491" cy="42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571" y="870856"/>
            <a:ext cx="8039464" cy="598714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Primary School Visits</a:t>
            </a:r>
          </a:p>
          <a:p>
            <a:r>
              <a:rPr lang="en-GB" sz="2800" dirty="0" smtClean="0"/>
              <a:t>Form Groupings decided considering a range of factors </a:t>
            </a:r>
          </a:p>
          <a:p>
            <a:r>
              <a:rPr lang="en-GB" sz="2800" dirty="0" smtClean="0"/>
              <a:t>Handbook for new Parents/Carers – </a:t>
            </a:r>
            <a:r>
              <a:rPr lang="en-GB" sz="2800" i="1" dirty="0" smtClean="0"/>
              <a:t>to be released through </a:t>
            </a:r>
            <a:r>
              <a:rPr lang="en-GB" sz="2800" i="1" dirty="0" err="1" smtClean="0"/>
              <a:t>Edulink</a:t>
            </a:r>
            <a:r>
              <a:rPr lang="en-GB" sz="2800" i="1" dirty="0" smtClean="0"/>
              <a:t> this week</a:t>
            </a:r>
          </a:p>
          <a:p>
            <a:r>
              <a:rPr lang="en-GB" sz="2800" dirty="0" smtClean="0"/>
              <a:t>This includes information on school structure, expectations, uniform and much more</a:t>
            </a:r>
          </a:p>
          <a:p>
            <a:r>
              <a:rPr lang="en-GB" sz="2800" dirty="0"/>
              <a:t>P</a:t>
            </a:r>
            <a:r>
              <a:rPr lang="en-GB" sz="2800" dirty="0" smtClean="0"/>
              <a:t>ermissions to respond to via </a:t>
            </a:r>
            <a:r>
              <a:rPr lang="en-GB" sz="2800" dirty="0" err="1"/>
              <a:t>E</a:t>
            </a:r>
            <a:r>
              <a:rPr lang="en-GB" sz="2800" dirty="0" err="1" smtClean="0"/>
              <a:t>dulink</a:t>
            </a:r>
            <a:r>
              <a:rPr lang="en-GB" sz="2800" dirty="0" smtClean="0"/>
              <a:t> detailed in Booklet</a:t>
            </a:r>
          </a:p>
          <a:p>
            <a:r>
              <a:rPr lang="en-GB" sz="2800" dirty="0" smtClean="0"/>
              <a:t>Frequently Asked Questions section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 Fell – Year 7 Director of Learning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571" y="966651"/>
            <a:ext cx="3867429" cy="54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Mr Evans</a:t>
            </a:r>
            <a:r>
              <a:rPr lang="en-GB" dirty="0" smtClean="0"/>
              <a:t>,  Assistant </a:t>
            </a:r>
            <a:r>
              <a:rPr lang="en-GB" dirty="0" err="1" smtClean="0"/>
              <a:t>Headteacher</a:t>
            </a:r>
            <a:r>
              <a:rPr lang="en-GB" dirty="0" smtClean="0"/>
              <a:t> and Year 7 Link</a:t>
            </a:r>
          </a:p>
          <a:p>
            <a:r>
              <a:rPr lang="en-GB" b="1" dirty="0" smtClean="0"/>
              <a:t>Mr Fell</a:t>
            </a:r>
            <a:r>
              <a:rPr lang="en-GB" dirty="0" smtClean="0"/>
              <a:t>,  Year 7 Director of Learning</a:t>
            </a:r>
          </a:p>
          <a:p>
            <a:r>
              <a:rPr lang="en-GB" dirty="0" smtClean="0"/>
              <a:t>Form Tutors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422" y="2271713"/>
            <a:ext cx="8297124" cy="41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 algn="ctr">
              <a:buNone/>
            </a:pPr>
            <a:r>
              <a:rPr lang="en-GB" sz="5400" i="1" dirty="0" smtClean="0">
                <a:solidFill>
                  <a:srgbClr val="FF0000"/>
                </a:solidFill>
              </a:rPr>
              <a:t>Nurturing young </a:t>
            </a:r>
            <a:r>
              <a:rPr lang="en-GB" sz="5400" i="1" dirty="0">
                <a:solidFill>
                  <a:srgbClr val="FF0000"/>
                </a:solidFill>
              </a:rPr>
              <a:t>Catholic </a:t>
            </a:r>
            <a:r>
              <a:rPr lang="en-GB" sz="5400" i="1" dirty="0" smtClean="0">
                <a:solidFill>
                  <a:srgbClr val="FF0000"/>
                </a:solidFill>
              </a:rPr>
              <a:t>gentlemen</a:t>
            </a:r>
            <a:r>
              <a:rPr lang="en-GB" sz="5400" dirty="0">
                <a:solidFill>
                  <a:srgbClr val="FF0000"/>
                </a:solidFill>
              </a:rPr>
              <a:t/>
            </a:r>
            <a:br>
              <a:rPr lang="en-GB" sz="5400" dirty="0">
                <a:solidFill>
                  <a:srgbClr val="FF0000"/>
                </a:solidFill>
              </a:rPr>
            </a:br>
            <a:r>
              <a:rPr lang="en-GB" sz="5400" i="1" dirty="0">
                <a:solidFill>
                  <a:srgbClr val="FF0000"/>
                </a:solidFill>
              </a:rPr>
              <a:t>Aspiring for Academic, Cultural &amp; Sporting Excellence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Mission Statement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0" algn="ctr">
              <a:buNone/>
            </a:pPr>
            <a:r>
              <a:rPr lang="en-US" sz="3600" b="1" dirty="0"/>
              <a:t>Acceptance</a:t>
            </a:r>
            <a:endParaRPr lang="en-GB" sz="3600" dirty="0"/>
          </a:p>
          <a:p>
            <a:pPr marL="179388" indent="0" algn="ctr">
              <a:buNone/>
            </a:pPr>
            <a:r>
              <a:rPr lang="en-US" sz="3600" b="1" dirty="0"/>
              <a:t>Service</a:t>
            </a:r>
            <a:endParaRPr lang="en-GB" sz="3600" dirty="0"/>
          </a:p>
          <a:p>
            <a:pPr marL="179388" indent="0" algn="ctr">
              <a:buNone/>
            </a:pPr>
            <a:r>
              <a:rPr lang="en-US" sz="3600" b="1" dirty="0"/>
              <a:t>Perseverance</a:t>
            </a:r>
            <a:endParaRPr lang="en-GB" sz="3600" dirty="0"/>
          </a:p>
          <a:p>
            <a:pPr marL="179388" indent="0" algn="ctr">
              <a:buNone/>
            </a:pPr>
            <a:r>
              <a:rPr lang="en-US" sz="3600" b="1" dirty="0"/>
              <a:t>Integrity</a:t>
            </a:r>
            <a:endParaRPr lang="en-GB" sz="3600" dirty="0"/>
          </a:p>
          <a:p>
            <a:pPr marL="179388" indent="0" algn="ctr">
              <a:buNone/>
            </a:pPr>
            <a:r>
              <a:rPr lang="en-US" sz="3600" b="1" dirty="0"/>
              <a:t>Respect</a:t>
            </a:r>
            <a:endParaRPr lang="en-GB" sz="3600" dirty="0"/>
          </a:p>
          <a:p>
            <a:pPr marL="179388" indent="0" algn="ctr">
              <a:buNone/>
            </a:pPr>
            <a:r>
              <a:rPr lang="en-US" sz="3600" b="1" dirty="0"/>
              <a:t>Enjoyment</a:t>
            </a:r>
            <a:endParaRPr lang="en-GB" sz="3600" dirty="0"/>
          </a:p>
          <a:p>
            <a:pPr marL="179388" indent="0" algn="ctr">
              <a:buNone/>
            </a:pPr>
            <a:r>
              <a:rPr lang="en-US" sz="3600" b="1" dirty="0"/>
              <a:t>Selflessness</a:t>
            </a:r>
            <a:r>
              <a:rPr lang="en-US" sz="3600" dirty="0"/>
              <a:t>  </a:t>
            </a:r>
            <a:endParaRPr lang="en-GB" sz="36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To ensure that the transition from Primary to Secondary school is successful, smooth and stress-free.</a:t>
            </a:r>
          </a:p>
          <a:p>
            <a:r>
              <a:rPr lang="en-GB" sz="2800" dirty="0" smtClean="0"/>
              <a:t>The Pandemic – </a:t>
            </a:r>
            <a:r>
              <a:rPr lang="en-GB" sz="2800" i="1" dirty="0" smtClean="0"/>
              <a:t>anxiety, missed learning, missed opportunities, family bereavements </a:t>
            </a:r>
          </a:p>
          <a:p>
            <a:r>
              <a:rPr lang="en-GB" sz="2800" dirty="0" smtClean="0"/>
              <a:t>Support</a:t>
            </a:r>
          </a:p>
          <a:p>
            <a:r>
              <a:rPr lang="en-GB" sz="2800" dirty="0" smtClean="0"/>
              <a:t>The most important Year Group</a:t>
            </a:r>
          </a:p>
          <a:p>
            <a:r>
              <a:rPr lang="en-GB" sz="2800" dirty="0" smtClean="0"/>
              <a:t>Zoom meetings with new Form Tutors</a:t>
            </a:r>
          </a:p>
          <a:p>
            <a:r>
              <a:rPr lang="en-GB" sz="2800" dirty="0" smtClean="0"/>
              <a:t>Tutor Welcomes</a:t>
            </a:r>
          </a:p>
          <a:p>
            <a:r>
              <a:rPr lang="en-GB" sz="2800" dirty="0" smtClean="0"/>
              <a:t>Welcome videos on the website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for Year 7 2021/22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5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7040</TotalTime>
  <Words>578</Words>
  <Application>Microsoft Office PowerPoint</Application>
  <PresentationFormat>Widescreen</PresentationFormat>
  <Paragraphs>122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Trajan Pro</vt:lpstr>
      <vt:lpstr>1_Office Theme</vt:lpstr>
      <vt:lpstr>PowerPoint Presentation</vt:lpstr>
      <vt:lpstr>This Evening</vt:lpstr>
      <vt:lpstr>PowerPoint Presentation</vt:lpstr>
      <vt:lpstr>Transition </vt:lpstr>
      <vt:lpstr>Mr Fell – Year 7 Director of Learning </vt:lpstr>
      <vt:lpstr>Structure </vt:lpstr>
      <vt:lpstr>Mission Statement </vt:lpstr>
      <vt:lpstr>School Values</vt:lpstr>
      <vt:lpstr>Aims for Year 7 2021/22</vt:lpstr>
      <vt:lpstr>Mr Fell’s advice</vt:lpstr>
      <vt:lpstr>Wellbeing </vt:lpstr>
      <vt:lpstr>PowerPoint Presentation</vt:lpstr>
      <vt:lpstr>Parental Support</vt:lpstr>
      <vt:lpstr>Rewards and Opportunities</vt:lpstr>
      <vt:lpstr>Behaviour/Consequences</vt:lpstr>
      <vt:lpstr>Primary School vs Secondary School</vt:lpstr>
      <vt:lpstr>What's Next…</vt:lpstr>
      <vt:lpstr>Bushcraft - 2 day residential – 23rd/24th September</vt:lpstr>
      <vt:lpstr>PowerPoint Presentation</vt:lpstr>
      <vt:lpstr>Welcome To The John Fisher Sports Department</vt:lpstr>
      <vt:lpstr>New Akuma Range</vt:lpstr>
      <vt:lpstr>New Akuma Range</vt:lpstr>
      <vt:lpstr>New Akuma Range</vt:lpstr>
      <vt:lpstr>New Akuma Range</vt:lpstr>
      <vt:lpstr>New Akuma Range</vt:lpstr>
      <vt:lpstr>New Akuma Range</vt:lpstr>
      <vt:lpstr>New Akuma Range</vt:lpstr>
      <vt:lpstr>New Akuma Range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Sakhabuth</dc:creator>
  <cp:lastModifiedBy>H Palmer</cp:lastModifiedBy>
  <cp:revision>69</cp:revision>
  <dcterms:created xsi:type="dcterms:W3CDTF">2021-02-22T08:47:51Z</dcterms:created>
  <dcterms:modified xsi:type="dcterms:W3CDTF">2021-06-24T21:43:41Z</dcterms:modified>
</cp:coreProperties>
</file>