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  <p:sldMasterId id="2147483672" r:id="rId3"/>
  </p:sldMasterIdLst>
  <p:notesMasterIdLst>
    <p:notesMasterId r:id="rId6"/>
  </p:notesMasterIdLst>
  <p:sldIdLst>
    <p:sldId id="256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5D545A3-D02C-4B2C-832E-43A07FED990B}">
  <a:tblStyle styleId="{45D545A3-D02C-4B2C-832E-43A07FED990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94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0da5006bf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50da5006bf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3614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488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24860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000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638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89793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45179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03050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523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08938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848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87163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 descr="http://www.nandos.ca/sites/all/modules/nandos_at_home_products/periome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00" y="2085643"/>
            <a:ext cx="1649303" cy="293538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0" name="Google Shape;130;p25"/>
          <p:cNvGraphicFramePr/>
          <p:nvPr>
            <p:extLst>
              <p:ext uri="{D42A27DB-BD31-4B8C-83A1-F6EECF244321}">
                <p14:modId xmlns:p14="http://schemas.microsoft.com/office/powerpoint/2010/main" val="3353323460"/>
              </p:ext>
            </p:extLst>
          </p:nvPr>
        </p:nvGraphicFramePr>
        <p:xfrm>
          <a:off x="2478071" y="1500055"/>
          <a:ext cx="6443025" cy="3451853"/>
        </p:xfrm>
        <a:graphic>
          <a:graphicData uri="http://schemas.openxmlformats.org/drawingml/2006/table">
            <a:tbl>
              <a:tblPr bandRow="1">
                <a:noFill/>
                <a:tableStyleId>{45D545A3-D02C-4B2C-832E-43A07FED990B}</a:tableStyleId>
              </a:tblPr>
              <a:tblGrid>
                <a:gridCol w="21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798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0" i="0" u="none" strike="noStrike" dirty="0">
                          <a:solidFill>
                            <a:schemeClr val="bg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Prepare a </a:t>
                      </a:r>
                      <a:r>
                        <a:rPr lang="en-GB" sz="800" b="1" i="0" u="none" strike="noStrike" dirty="0">
                          <a:solidFill>
                            <a:schemeClr val="bg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presentation/handout </a:t>
                      </a:r>
                      <a:r>
                        <a:rPr lang="en-GB" sz="800" b="0" i="0" u="none" strike="noStrike" dirty="0">
                          <a:solidFill>
                            <a:schemeClr val="bg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on one of the key themes in the novella to deliver to the class.</a:t>
                      </a:r>
                      <a:endParaRPr sz="800" b="0" i="0" u="none" strike="noStrike" dirty="0">
                        <a:solidFill>
                          <a:schemeClr val="bg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6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95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95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1" name="Google Shape;131;p25"/>
          <p:cNvSpPr txBox="1"/>
          <p:nvPr/>
        </p:nvSpPr>
        <p:spPr>
          <a:xfrm>
            <a:off x="2548729" y="610843"/>
            <a:ext cx="6360873" cy="697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The Peri-ometer 4 task menu shows the level of challenge of each task ranging from extra mild to extra hot. All tasks should be completed during the term.</a:t>
            </a:r>
            <a:r>
              <a:rPr kumimoji="0" lang="en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2" name="Google Shape;132;p25"/>
          <p:cNvSpPr/>
          <p:nvPr/>
        </p:nvSpPr>
        <p:spPr>
          <a:xfrm>
            <a:off x="1032933" y="175747"/>
            <a:ext cx="7226435" cy="3721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Take Away ‘Home Learning’</a:t>
            </a:r>
            <a:endParaRPr kumimoji="0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 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25"/>
          <p:cNvCxnSpPr/>
          <p:nvPr/>
        </p:nvCxnSpPr>
        <p:spPr>
          <a:xfrm>
            <a:off x="2571750" y="484000"/>
            <a:ext cx="4616100" cy="14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4" name="Google Shape;134;p25"/>
          <p:cNvCxnSpPr/>
          <p:nvPr/>
        </p:nvCxnSpPr>
        <p:spPr>
          <a:xfrm>
            <a:off x="2466553" y="14658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5" name="Google Shape;135;p25"/>
          <p:cNvCxnSpPr/>
          <p:nvPr/>
        </p:nvCxnSpPr>
        <p:spPr>
          <a:xfrm>
            <a:off x="2466553" y="316130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6" name="Google Shape;136;p25"/>
          <p:cNvCxnSpPr/>
          <p:nvPr/>
        </p:nvCxnSpPr>
        <p:spPr>
          <a:xfrm>
            <a:off x="2466553" y="4047126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8" name="Google Shape;138;p25"/>
          <p:cNvCxnSpPr/>
          <p:nvPr/>
        </p:nvCxnSpPr>
        <p:spPr>
          <a:xfrm>
            <a:off x="2466553" y="23040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9" name="Google Shape;139;p25"/>
          <p:cNvCxnSpPr/>
          <p:nvPr/>
        </p:nvCxnSpPr>
        <p:spPr>
          <a:xfrm>
            <a:off x="8909602" y="1469936"/>
            <a:ext cx="0" cy="346591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0" name="Google Shape;140;p25"/>
          <p:cNvCxnSpPr/>
          <p:nvPr/>
        </p:nvCxnSpPr>
        <p:spPr>
          <a:xfrm>
            <a:off x="2466553" y="1465851"/>
            <a:ext cx="0" cy="3481522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1" name="Google Shape;141;p25"/>
          <p:cNvCxnSpPr/>
          <p:nvPr/>
        </p:nvCxnSpPr>
        <p:spPr>
          <a:xfrm>
            <a:off x="6763302" y="1469936"/>
            <a:ext cx="0" cy="3424915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2" name="Google Shape;142;p25"/>
          <p:cNvCxnSpPr/>
          <p:nvPr/>
        </p:nvCxnSpPr>
        <p:spPr>
          <a:xfrm>
            <a:off x="4629702" y="1503444"/>
            <a:ext cx="0" cy="339140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43" name="Google Shape;143;p25"/>
          <p:cNvSpPr txBox="1"/>
          <p:nvPr/>
        </p:nvSpPr>
        <p:spPr>
          <a:xfrm>
            <a:off x="6786292" y="3171350"/>
            <a:ext cx="21463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Create a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comic strip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for one of the chapters of Dr </a:t>
            </a:r>
            <a:r>
              <a:rPr lang="en-GB" sz="800" dirty="0">
                <a:latin typeface="Comic Sans MS" panose="030F0702030302020204" pitchFamily="66" charset="0"/>
              </a:rPr>
              <a:t>Jekyll and Mr Hyde.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You can use a computer or draw it. Then, write a paragraph summarising the significance of your chosen chapter.</a:t>
            </a:r>
          </a:p>
        </p:txBody>
      </p:sp>
      <p:sp>
        <p:nvSpPr>
          <p:cNvPr id="144" name="Google Shape;144;p25"/>
          <p:cNvSpPr txBox="1"/>
          <p:nvPr/>
        </p:nvSpPr>
        <p:spPr>
          <a:xfrm>
            <a:off x="4601128" y="3167834"/>
            <a:ext cx="2146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Watch a film version of Dr Jekyll and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Mr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 Hyde and then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write a film review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of it. Consider - What changes does it make to the original text?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cs typeface="Arial"/>
              <a:sym typeface="Arial"/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2483402" y="3179352"/>
            <a:ext cx="21463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Create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word and quote banks on flashcards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for each of the key characters in Dr </a:t>
            </a:r>
            <a:r>
              <a:rPr lang="en-US" sz="800" dirty="0">
                <a:latin typeface="Comic Sans MS" panose="030F0702030302020204" pitchFamily="66" charset="0"/>
              </a:rPr>
              <a:t>Jekyll and </a:t>
            </a:r>
            <a:r>
              <a:rPr lang="en-US" sz="800" dirty="0" err="1">
                <a:latin typeface="Comic Sans MS" panose="030F0702030302020204" pitchFamily="66" charset="0"/>
              </a:rPr>
              <a:t>Mr</a:t>
            </a:r>
            <a:r>
              <a:rPr lang="en-US" sz="800" dirty="0">
                <a:latin typeface="Comic Sans MS" panose="030F0702030302020204" pitchFamily="66" charset="0"/>
              </a:rPr>
              <a:t> Hyde.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Use a thesaurus to ensure your vocabulary is both sophisticated and accurate.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cs typeface="Arial"/>
              <a:sym typeface="Arial"/>
            </a:endParaRPr>
          </a:p>
        </p:txBody>
      </p:sp>
      <p:sp>
        <p:nvSpPr>
          <p:cNvPr id="146" name="Google Shape;146;p25"/>
          <p:cNvSpPr txBox="1"/>
          <p:nvPr/>
        </p:nvSpPr>
        <p:spPr>
          <a:xfrm>
            <a:off x="6763302" y="4047126"/>
            <a:ext cx="2146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Choose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5 key quotes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from </a:t>
            </a:r>
            <a:r>
              <a:rPr lang="en-GB" sz="800" dirty="0">
                <a:latin typeface="Comic Sans MS"/>
                <a:ea typeface="Comic Sans MS"/>
                <a:cs typeface="Comic Sans MS"/>
                <a:sym typeface="Comic Sans MS"/>
              </a:rPr>
              <a:t>Dr Jekyll and Mr Hyde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and create a poster about each quote. Make sure to include the language technique and meaning.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4629702" y="4053659"/>
            <a:ext cx="2146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Zoom in on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ONE character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from the text. Write a detailed character profile about them, using information we learn in the novella.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8" name="Google Shape;148;p25"/>
          <p:cNvSpPr txBox="1"/>
          <p:nvPr/>
        </p:nvSpPr>
        <p:spPr>
          <a:xfrm>
            <a:off x="2499276" y="4053659"/>
            <a:ext cx="2146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Choose 10 words/phrases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from </a:t>
            </a:r>
            <a:r>
              <a:rPr lang="en-GB" sz="800" dirty="0">
                <a:latin typeface="Comic Sans MS"/>
                <a:ea typeface="Comic Sans MS"/>
                <a:cs typeface="Comic Sans MS"/>
                <a:sym typeface="Comic Sans MS"/>
              </a:rPr>
              <a:t>Dr Jekyll and Mr Hyde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 that you think are important. Explain the significance of each word to the meaning of the novella.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9" name="Google Shape;149;p25"/>
          <p:cNvSpPr txBox="1"/>
          <p:nvPr/>
        </p:nvSpPr>
        <p:spPr>
          <a:xfrm>
            <a:off x="6763302" y="2304051"/>
            <a:ext cx="21463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Create 4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posters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 about four major themes from play: e.g. secrecy, science and religion,</a:t>
            </a:r>
            <a:r>
              <a:rPr lang="en-GB" sz="800" dirty="0">
                <a:solidFill>
                  <a:srgbClr val="FFFFFF"/>
                </a:solidFill>
                <a:latin typeface="Comic Sans MS" panose="030F0702030302020204" pitchFamily="66" charset="0"/>
              </a:rPr>
              <a:t> duality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0" name="Google Shape;150;p25"/>
          <p:cNvSpPr txBox="1"/>
          <p:nvPr/>
        </p:nvSpPr>
        <p:spPr>
          <a:xfrm>
            <a:off x="6763278" y="1503444"/>
            <a:ext cx="2146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Create a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quiz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that focuses on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learning quotations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from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Dr Jekyll and </a:t>
            </a:r>
            <a:r>
              <a:rPr kumimoji="0" lang="en-US" sz="800" b="0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Mr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 Hyde.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Include a range of questions at different levels of difficulty.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anose="030F0702030302020204" pitchFamily="66" charset="0"/>
              <a:cs typeface="Arial"/>
              <a:sym typeface="Arial"/>
            </a:endParaRPr>
          </a:p>
        </p:txBody>
      </p:sp>
      <p:sp>
        <p:nvSpPr>
          <p:cNvPr id="152" name="Google Shape;152;p25"/>
          <p:cNvSpPr txBox="1"/>
          <p:nvPr/>
        </p:nvSpPr>
        <p:spPr>
          <a:xfrm>
            <a:off x="2512650" y="2356677"/>
            <a:ext cx="21463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Create a 1 – 2 page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summar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y of 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Dr Jekyll and </a:t>
            </a:r>
            <a:r>
              <a:rPr kumimoji="0" lang="en-US" sz="800" b="0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Mr</a:t>
            </a:r>
            <a:r>
              <a:rPr kumimoji="0" lang="en-US" sz="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 Hyde.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Try to include impressive vocabulary from your class glossary.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anose="030F0702030302020204" pitchFamily="66" charset="0"/>
              <a:cs typeface="Arial"/>
              <a:sym typeface="Arial"/>
            </a:endParaRPr>
          </a:p>
        </p:txBody>
      </p:sp>
      <p:sp>
        <p:nvSpPr>
          <p:cNvPr id="153" name="Google Shape;153;p25"/>
          <p:cNvSpPr txBox="1"/>
          <p:nvPr/>
        </p:nvSpPr>
        <p:spPr>
          <a:xfrm>
            <a:off x="4609065" y="2337743"/>
            <a:ext cx="21463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Write a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newspaper article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cs typeface="Arial"/>
                <a:sym typeface="Arial"/>
              </a:rPr>
              <a:t>that reports on the trampling of the girl in Chapter 1 or the death of Sir Danvers Carew in Chapter 4. Use factual language!</a:t>
            </a:r>
            <a:endParaRPr kumimoji="0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anose="030F0702030302020204" pitchFamily="66" charset="0"/>
              <a:cs typeface="Arial"/>
              <a:sym typeface="Arial"/>
            </a:endParaRPr>
          </a:p>
        </p:txBody>
      </p:sp>
      <p:sp>
        <p:nvSpPr>
          <p:cNvPr id="154" name="Google Shape;154;p25"/>
          <p:cNvSpPr txBox="1"/>
          <p:nvPr/>
        </p:nvSpPr>
        <p:spPr>
          <a:xfrm>
            <a:off x="2466552" y="1485343"/>
            <a:ext cx="2219935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Research and create an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information leaflet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about the Victorian </a:t>
            </a: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context </a:t>
            </a: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of </a:t>
            </a:r>
            <a:r>
              <a:rPr kumimoji="0" lang="en-GB" sz="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Comic Sans MS"/>
                <a:cs typeface="Comic Sans MS"/>
                <a:sym typeface="Comic Sans MS"/>
              </a:rPr>
              <a:t>Dr Jekyll and Mr Hyde. Consider – why is context crucial to our understanding of the novella?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5" name="Google Shape;155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46791" y="780801"/>
            <a:ext cx="497200" cy="699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820" y="48918"/>
            <a:ext cx="530398" cy="55783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5"/>
          <p:cNvSpPr txBox="1"/>
          <p:nvPr/>
        </p:nvSpPr>
        <p:spPr>
          <a:xfrm>
            <a:off x="107314" y="689983"/>
            <a:ext cx="2274264" cy="110364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Term: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Spring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Year group: 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Subject: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English Literature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Topic: </a:t>
            </a: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Dr Jekyll and Mr Hyde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21460" y="69826"/>
            <a:ext cx="530398" cy="557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CDA4-66BF-46C1-BF74-7E3822EEF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Comic Sans MS"/>
                <a:ea typeface="Comic Sans MS"/>
                <a:cs typeface="Comic Sans MS"/>
                <a:sym typeface="Comic Sans MS"/>
              </a:rPr>
              <a:t>Take Away ‘Home Learning’</a:t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41EAD9-F82C-4670-B9BA-3624DE042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10" y="868514"/>
            <a:ext cx="939546" cy="228426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8EACA5-7A9A-4D7C-A762-6D7E38B24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810597"/>
              </p:ext>
            </p:extLst>
          </p:nvPr>
        </p:nvGraphicFramePr>
        <p:xfrm>
          <a:off x="1337600" y="634603"/>
          <a:ext cx="7559444" cy="3740534"/>
        </p:xfrm>
        <a:graphic>
          <a:graphicData uri="http://schemas.openxmlformats.org/drawingml/2006/table">
            <a:tbl>
              <a:tblPr firstRow="1" firstCol="1" bandRow="1"/>
              <a:tblGrid>
                <a:gridCol w="2104672">
                  <a:extLst>
                    <a:ext uri="{9D8B030D-6E8A-4147-A177-3AD203B41FA5}">
                      <a16:colId xmlns:a16="http://schemas.microsoft.com/office/drawing/2014/main" val="1308510540"/>
                    </a:ext>
                  </a:extLst>
                </a:gridCol>
                <a:gridCol w="1484191">
                  <a:extLst>
                    <a:ext uri="{9D8B030D-6E8A-4147-A177-3AD203B41FA5}">
                      <a16:colId xmlns:a16="http://schemas.microsoft.com/office/drawing/2014/main" val="591579907"/>
                    </a:ext>
                  </a:extLst>
                </a:gridCol>
                <a:gridCol w="1993481">
                  <a:extLst>
                    <a:ext uri="{9D8B030D-6E8A-4147-A177-3AD203B41FA5}">
                      <a16:colId xmlns:a16="http://schemas.microsoft.com/office/drawing/2014/main" val="1062593"/>
                    </a:ext>
                  </a:extLst>
                </a:gridCol>
                <a:gridCol w="1977100">
                  <a:extLst>
                    <a:ext uri="{9D8B030D-6E8A-4147-A177-3AD203B41FA5}">
                      <a16:colId xmlns:a16="http://schemas.microsoft.com/office/drawing/2014/main" val="2044765475"/>
                    </a:ext>
                  </a:extLst>
                </a:gridCol>
              </a:tblGrid>
              <a:tr h="295576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GCSE English Language Paper 2 Year 11 Take Away ‘Home Learning’ Term 2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tasks need to be completed as a minimum this term. Your class teacher will provide specific detail and guidance for each task.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74258"/>
                  </a:ext>
                </a:extLst>
              </a:tr>
              <a:tr h="104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 Mild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Mild/Medium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 Hot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90920"/>
                  </a:ext>
                </a:extLst>
              </a:tr>
              <a:tr h="4717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 a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persuasive introduction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a speech about a social issue of your choice.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 you own piece of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persuasive writing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with a title/topic provided by your teacher.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a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 paper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 A or Section B) in timed conditions provided by your teacher or by going to the AQA Website and searching past papers.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Write one or more of the questions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section A and share with the class, feeding back on how you tackled the question and some useful phrases to structure your answer.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96509"/>
                  </a:ext>
                </a:extLst>
              </a:tr>
              <a:tr h="444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a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Section A Question 2 or 3 or 4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scaffolded sentence starters.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a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Section A question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using sentence starters and key vocabulary.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a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whole practice paper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(Section A and Section B) in timed conditions, provided by your teacher or by going to the AQA Website and searching past papers. 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discussion with your teacher,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prepare a lesson to teach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based on a non-fiction extract of your choice.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66561"/>
                  </a:ext>
                </a:extLst>
              </a:tr>
              <a:tr h="4319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newspaper article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that interests you and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devise a Paper 2 question 1 for it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(True/False statements)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newspaper article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interests you and devise a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Paper 2 question 3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it starting with ‘How does the writer use language to…’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newspaper articles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interest you and make your own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Section A question paper.</a:t>
                      </a:r>
                      <a:endParaRPr lang="en-GB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newspaper articles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 interest you and make your own Section A question paper.</a:t>
                      </a: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Answer the questions!</a:t>
                      </a:r>
                      <a:endParaRPr lang="en-GB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827976"/>
                  </a:ext>
                </a:extLst>
              </a:tr>
              <a:tr h="550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flash cards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how to answer one or more of the questions in Section A.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 with a partner from your class to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devise a list of top tips for Paper 2.</a:t>
                      </a: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the AQA mark scheme to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 your own or a peer’s practice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 paper.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Through collaboration with Year 12 students, using their feedback and experience,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gather top tips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pitfalls for GCSE Language Paper 1 success and feedback to the class.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89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thesaurus to create a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word bank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more interesting words to use in your Section B writing.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thesaurus to create a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glossary of vocabulary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use in your Section B writing.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a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 of persuasive techniques used in a non-fiction text of your choice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then practise using those techniques.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Suggest </a:t>
                      </a:r>
                      <a:r>
                        <a:rPr lang="en-GB" sz="800" b="1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list of impressive vocabulary </a:t>
                      </a:r>
                      <a:r>
                        <a:rPr lang="en-GB" sz="8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choices for persuasive writing to be shared with the class.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48" marR="30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270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1044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870</Words>
  <Application>Microsoft Office PowerPoint</Application>
  <PresentationFormat>On-screen Show (16:9)</PresentationFormat>
  <Paragraphs>60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Comic Sans MS</vt:lpstr>
      <vt:lpstr>Times New Roman</vt:lpstr>
      <vt:lpstr>Simple Light</vt:lpstr>
      <vt:lpstr>Office Theme</vt:lpstr>
      <vt:lpstr>1_Office Theme</vt:lpstr>
      <vt:lpstr>PowerPoint Presentation</vt:lpstr>
      <vt:lpstr>Take Away ‘Home Learning’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Ryder</dc:creator>
  <cp:lastModifiedBy>L Crampton</cp:lastModifiedBy>
  <cp:revision>15</cp:revision>
  <dcterms:modified xsi:type="dcterms:W3CDTF">2023-12-06T11:47:03Z</dcterms:modified>
</cp:coreProperties>
</file>